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6" r:id="rId3"/>
    <p:sldId id="265" r:id="rId4"/>
    <p:sldId id="266" r:id="rId5"/>
    <p:sldId id="267" r:id="rId6"/>
    <p:sldId id="277" r:id="rId7"/>
    <p:sldId id="258" r:id="rId8"/>
    <p:sldId id="259" r:id="rId9"/>
    <p:sldId id="278" r:id="rId10"/>
    <p:sldId id="279" r:id="rId11"/>
    <p:sldId id="257" r:id="rId12"/>
    <p:sldId id="264" r:id="rId13"/>
    <p:sldId id="260" r:id="rId14"/>
    <p:sldId id="263" r:id="rId15"/>
    <p:sldId id="262" r:id="rId16"/>
    <p:sldId id="280" r:id="rId17"/>
    <p:sldId id="281" r:id="rId18"/>
    <p:sldId id="282"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2"/>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06E-EBAF-43F6-8631-BBE74DD5B5B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AF12-F99A-4230-AF71-AFE134746771}" type="slidenum">
              <a:rPr lang="en-US" smtClean="0"/>
              <a:t>‹#›</a:t>
            </a:fld>
            <a:endParaRPr lang="en-US"/>
          </a:p>
        </p:txBody>
      </p:sp>
    </p:spTree>
    <p:extLst>
      <p:ext uri="{BB962C8B-B14F-4D97-AF65-F5344CB8AC3E}">
        <p14:creationId xmlns:p14="http://schemas.microsoft.com/office/powerpoint/2010/main" val="284505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F741-7FF2-F26B-CD63-1D3F0B8B9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275B8-9813-4141-AC8D-9EA2AB4E2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D2430-58FD-2D83-4D7E-E06843CB3A92}"/>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B10BA71E-7710-D57D-C8D1-25DD2887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3DC1-66AD-8ABF-7381-7BB2D6B13CD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44326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818C-8D03-A48B-296F-5441712DC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AE440-38E1-FB25-5219-1CE3F2364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3EF4A-FA93-1A7C-FD6E-9388843C281A}"/>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D22DDFD9-057A-75FF-38C2-00372590B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8BA10-EE03-FF88-32B4-F5A7A515AA47}"/>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80106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37BBC-B1AD-836A-0D62-F3837ABAC3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C8A3E-37BB-0AAA-6EA0-594B014E2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908D7-1164-500B-8D8E-843DDC8C05AD}"/>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B9F552BB-C9FF-CDE7-6754-45867CE17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FF694-53EA-5464-2FF2-06ECF8F3DF3A}"/>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29764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73154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005C-619E-665F-2EA3-AD5507F59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4B775-7D28-4FA5-7301-B5E90FA26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81A7C-BD80-0534-4676-A7A3DA4FE35B}"/>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26D17E1E-6781-8278-66F0-6DA092AC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CB48-07A2-E205-E926-85BB881EF1FF}"/>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5520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C28F-A3A6-F73D-FB85-6DE12ACEE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C9DEE-2FCF-B943-C13C-0D4C54D04F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0BE3B-41B3-8680-3BC6-31C5D7130C7E}"/>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B624DE72-7D5C-1180-8F7D-AE6DAC30E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9DB6F-609E-0284-F963-2E50A7AD5581}"/>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22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EF3F-653E-0108-FB54-D5799120B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1110A-AAAD-564E-9F70-9513B6A88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83816-9974-E53C-D2E5-06ABE2BEE6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A7F534-E025-E7AD-3787-2FA63A788CA1}"/>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6" name="Footer Placeholder 5">
            <a:extLst>
              <a:ext uri="{FF2B5EF4-FFF2-40B4-BE49-F238E27FC236}">
                <a16:creationId xmlns:a16="http://schemas.microsoft.com/office/drawing/2014/main" id="{D6745821-C8F5-F707-BDDE-5EE9CC1AB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FE86F-AC43-A74D-530D-F55F5094E1B5}"/>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5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077-2CB2-9378-D449-C98F354D7F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840C-3D5E-11F4-B3D8-A353E3152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569120-5D68-A14E-7526-A1F317A0F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16E89-075E-16D4-99C0-EA2CFD5A0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975738-A00E-9348-9353-9769096B3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F430A-2387-10FA-64B1-A13B69775441}"/>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8" name="Footer Placeholder 7">
            <a:extLst>
              <a:ext uri="{FF2B5EF4-FFF2-40B4-BE49-F238E27FC236}">
                <a16:creationId xmlns:a16="http://schemas.microsoft.com/office/drawing/2014/main" id="{7F3DC38E-50CE-DD29-515B-35EE316F8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8A51B-D8B8-B409-ABDB-D3239733FDF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1577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F76-1FDC-B1CF-A391-5CD099C1B6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D64B4-139C-4813-37D4-16E2FEC6E213}"/>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4" name="Footer Placeholder 3">
            <a:extLst>
              <a:ext uri="{FF2B5EF4-FFF2-40B4-BE49-F238E27FC236}">
                <a16:creationId xmlns:a16="http://schemas.microsoft.com/office/drawing/2014/main" id="{FFFB1927-4C9B-5649-BB17-1BE68E160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EE7816-20D9-EC85-6EE3-4CA49D43100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7622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38BD5-3855-C531-E46B-71316AE2088D}"/>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3" name="Footer Placeholder 2">
            <a:extLst>
              <a:ext uri="{FF2B5EF4-FFF2-40B4-BE49-F238E27FC236}">
                <a16:creationId xmlns:a16="http://schemas.microsoft.com/office/drawing/2014/main" id="{62BAE106-DC05-CA8C-1E05-EA16F3143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B108A-14D7-6383-E92C-D2DAEF34745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99751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5AC2-8815-F50B-559F-28632B550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6FA47-080B-4F52-786D-803AC77B7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389CA-916F-6447-42E9-0D73A5AAE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6F29-ED9C-0419-EE35-2C40C78FD8A7}"/>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6" name="Footer Placeholder 5">
            <a:extLst>
              <a:ext uri="{FF2B5EF4-FFF2-40B4-BE49-F238E27FC236}">
                <a16:creationId xmlns:a16="http://schemas.microsoft.com/office/drawing/2014/main" id="{2472C2CF-0282-E804-9436-DA3710AF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7722F-793E-AE44-CF55-BCCF86297E6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99711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BCC9-5B7D-E27C-B777-0126B6605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40AF4-34DC-4B6C-01A0-07AEF7BA0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322C1-2FC1-593A-0462-85F8E585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BC277-7D0B-97CE-31DD-EA227B10A1DA}"/>
              </a:ext>
            </a:extLst>
          </p:cNvPr>
          <p:cNvSpPr>
            <a:spLocks noGrp="1"/>
          </p:cNvSpPr>
          <p:nvPr>
            <p:ph type="dt" sz="half" idx="10"/>
          </p:nvPr>
        </p:nvSpPr>
        <p:spPr/>
        <p:txBody>
          <a:bodyPr/>
          <a:lstStyle/>
          <a:p>
            <a:fld id="{56CA2B22-40C3-304A-B739-8A8CEB98563C}" type="datetimeFigureOut">
              <a:rPr lang="en-US" smtClean="0"/>
              <a:t>8/12/2024</a:t>
            </a:fld>
            <a:endParaRPr lang="en-US"/>
          </a:p>
        </p:txBody>
      </p:sp>
      <p:sp>
        <p:nvSpPr>
          <p:cNvPr id="6" name="Footer Placeholder 5">
            <a:extLst>
              <a:ext uri="{FF2B5EF4-FFF2-40B4-BE49-F238E27FC236}">
                <a16:creationId xmlns:a16="http://schemas.microsoft.com/office/drawing/2014/main" id="{A89552FF-8CAE-0DA8-9BE6-31A93FDDF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9286F-54B0-5D18-5D28-7D20CD20C1B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3175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82062-FB03-E650-D862-53DC29862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451E9-F43B-2482-E413-9285BF6D8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4552B-3DB4-53EA-FB2B-266981C4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CA2B22-40C3-304A-B739-8A8CEB98563C}" type="datetimeFigureOut">
              <a:rPr lang="en-US" smtClean="0"/>
              <a:t>8/12/2024</a:t>
            </a:fld>
            <a:endParaRPr lang="en-US"/>
          </a:p>
        </p:txBody>
      </p:sp>
      <p:sp>
        <p:nvSpPr>
          <p:cNvPr id="5" name="Footer Placeholder 4">
            <a:extLst>
              <a:ext uri="{FF2B5EF4-FFF2-40B4-BE49-F238E27FC236}">
                <a16:creationId xmlns:a16="http://schemas.microsoft.com/office/drawing/2014/main" id="{DE707D8B-D86B-2AB4-4C84-F68A3A856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B92C9E-3F44-BA30-C27B-724916FD1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F616D8-42A7-804A-A4F9-7DC1CBC1AC2F}" type="slidenum">
              <a:rPr lang="en-US" smtClean="0"/>
              <a:t>‹#›</a:t>
            </a:fld>
            <a:endParaRPr lang="en-US"/>
          </a:p>
        </p:txBody>
      </p:sp>
    </p:spTree>
    <p:extLst>
      <p:ext uri="{BB962C8B-B14F-4D97-AF65-F5344CB8AC3E}">
        <p14:creationId xmlns:p14="http://schemas.microsoft.com/office/powerpoint/2010/main" val="3662330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spTree>
    <p:extLst>
      <p:ext uri="{BB962C8B-B14F-4D97-AF65-F5344CB8AC3E}">
        <p14:creationId xmlns:p14="http://schemas.microsoft.com/office/powerpoint/2010/main" val="36719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4F856-6B3C-1B89-0718-AEFC906B20B6}"/>
              </a:ext>
            </a:extLst>
          </p:cNvPr>
          <p:cNvPicPr>
            <a:picLocks noChangeAspect="1"/>
          </p:cNvPicPr>
          <p:nvPr/>
        </p:nvPicPr>
        <p:blipFill>
          <a:blip r:embed="rId2"/>
          <a:stretch>
            <a:fillRect/>
          </a:stretch>
        </p:blipFill>
        <p:spPr>
          <a:xfrm>
            <a:off x="0" y="1281019"/>
            <a:ext cx="4494179" cy="3987417"/>
          </a:xfrm>
          <a:prstGeom prst="rect">
            <a:avLst/>
          </a:prstGeom>
        </p:spPr>
      </p:pic>
      <p:pic>
        <p:nvPicPr>
          <p:cNvPr id="7" name="Picture 6">
            <a:extLst>
              <a:ext uri="{FF2B5EF4-FFF2-40B4-BE49-F238E27FC236}">
                <a16:creationId xmlns:a16="http://schemas.microsoft.com/office/drawing/2014/main" id="{4A49E88E-6E9A-FF0E-716F-1A2E5ED46A3C}"/>
              </a:ext>
            </a:extLst>
          </p:cNvPr>
          <p:cNvPicPr>
            <a:picLocks noChangeAspect="1"/>
          </p:cNvPicPr>
          <p:nvPr/>
        </p:nvPicPr>
        <p:blipFill>
          <a:blip r:embed="rId3"/>
          <a:stretch>
            <a:fillRect/>
          </a:stretch>
        </p:blipFill>
        <p:spPr>
          <a:xfrm>
            <a:off x="4873021" y="1673157"/>
            <a:ext cx="7318979" cy="3377990"/>
          </a:xfrm>
          <a:prstGeom prst="rect">
            <a:avLst/>
          </a:prstGeom>
        </p:spPr>
      </p:pic>
      <p:sp>
        <p:nvSpPr>
          <p:cNvPr id="2" name="Title 1">
            <a:extLst>
              <a:ext uri="{FF2B5EF4-FFF2-40B4-BE49-F238E27FC236}">
                <a16:creationId xmlns:a16="http://schemas.microsoft.com/office/drawing/2014/main" id="{BAAB9B32-DFFE-3B93-2E4D-6CB249D38F72}"/>
              </a:ext>
            </a:extLst>
          </p:cNvPr>
          <p:cNvSpPr>
            <a:spLocks noGrp="1"/>
          </p:cNvSpPr>
          <p:nvPr>
            <p:ph type="title"/>
          </p:nvPr>
        </p:nvSpPr>
        <p:spPr>
          <a:xfrm>
            <a:off x="0" y="478327"/>
            <a:ext cx="5737698" cy="656279"/>
          </a:xfrm>
        </p:spPr>
        <p:txBody>
          <a:bodyPr>
            <a:normAutofit/>
          </a:bodyPr>
          <a:lstStyle/>
          <a:p>
            <a:pPr algn="ctr"/>
            <a:r>
              <a:rPr lang="en-US" sz="2000" dirty="0"/>
              <a:t>Example of filtering by a specific country and product</a:t>
            </a:r>
          </a:p>
        </p:txBody>
      </p:sp>
      <p:sp>
        <p:nvSpPr>
          <p:cNvPr id="3" name="Title 1">
            <a:extLst>
              <a:ext uri="{FF2B5EF4-FFF2-40B4-BE49-F238E27FC236}">
                <a16:creationId xmlns:a16="http://schemas.microsoft.com/office/drawing/2014/main" id="{61BFE29C-5BF0-7583-2E20-FD6C1E270BDC}"/>
              </a:ext>
            </a:extLst>
          </p:cNvPr>
          <p:cNvSpPr txBox="1">
            <a:spLocks/>
          </p:cNvSpPr>
          <p:nvPr/>
        </p:nvSpPr>
        <p:spPr>
          <a:xfrm>
            <a:off x="6454302" y="623574"/>
            <a:ext cx="5737698" cy="65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Example of filtering by a specific product</a:t>
            </a:r>
          </a:p>
        </p:txBody>
      </p:sp>
    </p:spTree>
    <p:extLst>
      <p:ext uri="{BB962C8B-B14F-4D97-AF65-F5344CB8AC3E}">
        <p14:creationId xmlns:p14="http://schemas.microsoft.com/office/powerpoint/2010/main" val="194596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36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rcRect t="8343"/>
          <a:stretch/>
        </p:blipFill>
        <p:spPr>
          <a:xfrm>
            <a:off x="457200" y="457200"/>
            <a:ext cx="11277600" cy="5943600"/>
          </a:xfrm>
          <a:prstGeom prst="rect">
            <a:avLst/>
          </a:prstGeom>
        </p:spPr>
      </p:pic>
    </p:spTree>
    <p:extLst>
      <p:ext uri="{BB962C8B-B14F-4D97-AF65-F5344CB8AC3E}">
        <p14:creationId xmlns:p14="http://schemas.microsoft.com/office/powerpoint/2010/main" val="271652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a:xfrm>
            <a:off x="660041" y="2767106"/>
            <a:ext cx="2880828" cy="3071906"/>
          </a:xfrm>
          <a:prstGeom prst="ellipse">
            <a:avLst/>
          </a:prstGeom>
        </p:spPr>
        <p:txBody>
          <a:bodyPr vert="horz" lIns="91440" tIns="45720" rIns="91440" bIns="45720" rtlCol="0" anchor="t">
            <a:normAutofit/>
          </a:bodyPr>
          <a:lstStyle/>
          <a:p>
            <a:r>
              <a:rPr lang="en-US" sz="4000" kern="1200">
                <a:solidFill>
                  <a:srgbClr val="FFFFFF"/>
                </a:solidFill>
                <a:latin typeface="+mj-lt"/>
                <a:ea typeface="+mj-ea"/>
                <a:cs typeface="+mj-cs"/>
              </a:rPr>
              <a:t>By website</a:t>
            </a: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4502428" y="845796"/>
            <a:ext cx="7225748" cy="5166407"/>
          </a:xfrm>
          <a:prstGeom prst="rect">
            <a:avLst/>
          </a:prstGeom>
        </p:spPr>
      </p:pic>
    </p:spTree>
    <p:extLst>
      <p:ext uri="{BB962C8B-B14F-4D97-AF65-F5344CB8AC3E}">
        <p14:creationId xmlns:p14="http://schemas.microsoft.com/office/powerpoint/2010/main" val="1032784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rotWithShape="1">
          <a:blip r:embed="rId2"/>
          <a:srcRect l="1192" t="4853" b="3234"/>
          <a:stretch/>
        </p:blipFill>
        <p:spPr>
          <a:xfrm>
            <a:off x="524052" y="544212"/>
            <a:ext cx="11143129" cy="5856588"/>
          </a:xfrm>
          <a:prstGeom prst="rect">
            <a:avLst/>
          </a:prstGeom>
        </p:spPr>
      </p:pic>
      <p:sp>
        <p:nvSpPr>
          <p:cNvPr id="3" name="TextBox 2">
            <a:extLst>
              <a:ext uri="{FF2B5EF4-FFF2-40B4-BE49-F238E27FC236}">
                <a16:creationId xmlns:a16="http://schemas.microsoft.com/office/drawing/2014/main" id="{5745878D-806A-845F-C5EF-E39ED93A4363}"/>
              </a:ext>
            </a:extLst>
          </p:cNvPr>
          <p:cNvSpPr txBox="1"/>
          <p:nvPr/>
        </p:nvSpPr>
        <p:spPr>
          <a:xfrm>
            <a:off x="524052" y="87868"/>
            <a:ext cx="2907784" cy="369332"/>
          </a:xfrm>
          <a:prstGeom prst="rect">
            <a:avLst/>
          </a:prstGeom>
          <a:noFill/>
        </p:spPr>
        <p:txBody>
          <a:bodyPr wrap="none" rtlCol="0">
            <a:spAutoFit/>
          </a:bodyPr>
          <a:lstStyle/>
          <a:p>
            <a:r>
              <a:rPr lang="en-US" dirty="0">
                <a:solidFill>
                  <a:schemeClr val="bg1"/>
                </a:solidFill>
              </a:rPr>
              <a:t>Number of sales by country</a:t>
            </a:r>
          </a:p>
        </p:txBody>
      </p:sp>
    </p:spTree>
    <p:extLst>
      <p:ext uri="{BB962C8B-B14F-4D97-AF65-F5344CB8AC3E}">
        <p14:creationId xmlns:p14="http://schemas.microsoft.com/office/powerpoint/2010/main" val="298445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rotWithShape="1">
          <a:blip r:embed="rId2"/>
          <a:srcRect l="3883" t="3846"/>
          <a:stretch/>
        </p:blipFill>
        <p:spPr>
          <a:xfrm>
            <a:off x="949345" y="570430"/>
            <a:ext cx="10293309" cy="5715000"/>
          </a:xfrm>
          <a:prstGeom prst="rect">
            <a:avLst/>
          </a:prstGeom>
        </p:spPr>
      </p:pic>
      <p:sp>
        <p:nvSpPr>
          <p:cNvPr id="3" name="TextBox 2">
            <a:extLst>
              <a:ext uri="{FF2B5EF4-FFF2-40B4-BE49-F238E27FC236}">
                <a16:creationId xmlns:a16="http://schemas.microsoft.com/office/drawing/2014/main" id="{2966F440-6953-5A91-5E8F-45DC471F2312}"/>
              </a:ext>
            </a:extLst>
          </p:cNvPr>
          <p:cNvSpPr txBox="1"/>
          <p:nvPr/>
        </p:nvSpPr>
        <p:spPr>
          <a:xfrm>
            <a:off x="949345" y="100763"/>
            <a:ext cx="2500364" cy="369332"/>
          </a:xfrm>
          <a:prstGeom prst="rect">
            <a:avLst/>
          </a:prstGeom>
          <a:noFill/>
        </p:spPr>
        <p:txBody>
          <a:bodyPr wrap="none" rtlCol="0">
            <a:spAutoFit/>
          </a:bodyPr>
          <a:lstStyle/>
          <a:p>
            <a:r>
              <a:rPr lang="en-US" dirty="0">
                <a:solidFill>
                  <a:schemeClr val="bg1"/>
                </a:solidFill>
              </a:rPr>
              <a:t>Number of sales by city</a:t>
            </a:r>
          </a:p>
        </p:txBody>
      </p:sp>
    </p:spTree>
    <p:extLst>
      <p:ext uri="{BB962C8B-B14F-4D97-AF65-F5344CB8AC3E}">
        <p14:creationId xmlns:p14="http://schemas.microsoft.com/office/powerpoint/2010/main" val="281396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and a pie chart&#10;&#10;Description automatically generated">
            <a:extLst>
              <a:ext uri="{FF2B5EF4-FFF2-40B4-BE49-F238E27FC236}">
                <a16:creationId xmlns:a16="http://schemas.microsoft.com/office/drawing/2014/main" id="{1B13B790-E3B8-2330-FA74-3AA00DCB0D90}"/>
              </a:ext>
            </a:extLst>
          </p:cNvPr>
          <p:cNvPicPr>
            <a:picLocks noGrp="1" noChangeAspect="1"/>
          </p:cNvPicPr>
          <p:nvPr>
            <p:ph idx="1"/>
          </p:nvPr>
        </p:nvPicPr>
        <p:blipFill>
          <a:blip r:embed="rId2"/>
          <a:stretch>
            <a:fillRect/>
          </a:stretch>
        </p:blipFill>
        <p:spPr>
          <a:xfrm>
            <a:off x="1348778" y="643466"/>
            <a:ext cx="5637300" cy="5566833"/>
          </a:xfrm>
          <a:prstGeom prst="rect">
            <a:avLst/>
          </a:prstGeom>
        </p:spPr>
      </p:pic>
    </p:spTree>
    <p:extLst>
      <p:ext uri="{BB962C8B-B14F-4D97-AF65-F5344CB8AC3E}">
        <p14:creationId xmlns:p14="http://schemas.microsoft.com/office/powerpoint/2010/main" val="40191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0BDF9B69-217B-B408-2379-F0B5D11ACF85}"/>
              </a:ext>
            </a:extLst>
          </p:cNvPr>
          <p:cNvPicPr>
            <a:picLocks noGrp="1" noChangeAspect="1"/>
          </p:cNvPicPr>
          <p:nvPr>
            <p:ph idx="1"/>
          </p:nvPr>
        </p:nvPicPr>
        <p:blipFill>
          <a:blip r:embed="rId2"/>
          <a:stretch>
            <a:fillRect/>
          </a:stretch>
        </p:blipFill>
        <p:spPr>
          <a:xfrm>
            <a:off x="643467" y="1820503"/>
            <a:ext cx="10905066" cy="3216993"/>
          </a:xfrm>
          <a:prstGeom prst="rect">
            <a:avLst/>
          </a:prstGeom>
        </p:spPr>
      </p:pic>
    </p:spTree>
    <p:extLst>
      <p:ext uri="{BB962C8B-B14F-4D97-AF65-F5344CB8AC3E}">
        <p14:creationId xmlns:p14="http://schemas.microsoft.com/office/powerpoint/2010/main" val="16353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
            <a:extLst>
              <a:ext uri="{FF2B5EF4-FFF2-40B4-BE49-F238E27FC236}">
                <a16:creationId xmlns:a16="http://schemas.microsoft.com/office/drawing/2014/main" id="{87F5337F-8C1A-ABD4-3830-FA07C5AB6E85}"/>
              </a:ext>
            </a:extLst>
          </p:cNvPr>
          <p:cNvPicPr>
            <a:picLocks noGrp="1" noChangeAspect="1"/>
          </p:cNvPicPr>
          <p:nvPr>
            <p:ph idx="1"/>
          </p:nvPr>
        </p:nvPicPr>
        <p:blipFill>
          <a:blip r:embed="rId2"/>
          <a:stretch>
            <a:fillRect/>
          </a:stretch>
        </p:blipFill>
        <p:spPr>
          <a:xfrm>
            <a:off x="1108095" y="554479"/>
            <a:ext cx="9462078" cy="6075458"/>
          </a:xfrm>
        </p:spPr>
      </p:pic>
    </p:spTree>
    <p:extLst>
      <p:ext uri="{BB962C8B-B14F-4D97-AF65-F5344CB8AC3E}">
        <p14:creationId xmlns:p14="http://schemas.microsoft.com/office/powerpoint/2010/main" val="56605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dirty="0"/>
              <a:t>Observations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lnSpcReduction="10000"/>
          </a:bodyPr>
          <a:lstStyle/>
          <a:p>
            <a:r>
              <a:rPr lang="en-US" sz="2200" dirty="0"/>
              <a:t>Since most of our sales occur in the middle/East countries, targeting those countries with marketing strategies can yield the greatest return based off geographical location.</a:t>
            </a:r>
          </a:p>
          <a:p>
            <a:r>
              <a:rPr lang="en-US" sz="2200" dirty="0"/>
              <a:t>While the most selling category of product is Software overall, the top selling category in most countries is Toys and Games. Perhaps with more advertising we can increase those revenue streams.</a:t>
            </a:r>
          </a:p>
          <a:p>
            <a:r>
              <a:rPr lang="en-US" sz="2200" dirty="0"/>
              <a:t>Different products sell better during varying months of the year due to their individual qualities. Focusing marketing on popular products during the months where their popularity is at its height may </a:t>
            </a:r>
            <a:r>
              <a:rPr lang="en-US" sz="2200"/>
              <a:t>boost sales further.</a:t>
            </a:r>
            <a:endParaRPr lang="en-US" sz="2200" dirty="0"/>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i="0" dirty="0"/>
              <a:t>What Categories see the most Sales?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
            <a:extLst>
              <a:ext uri="{FF2B5EF4-FFF2-40B4-BE49-F238E27FC236}">
                <a16:creationId xmlns:a16="http://schemas.microsoft.com/office/drawing/2014/main" id="{742A9F10-79E2-01BB-B7BB-96A72BF5D5A8}"/>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415148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and a map&#10;&#10;Description automatically generated">
            <a:extLst>
              <a:ext uri="{FF2B5EF4-FFF2-40B4-BE49-F238E27FC236}">
                <a16:creationId xmlns:a16="http://schemas.microsoft.com/office/drawing/2014/main" id="{D5379E26-46B0-D65D-7DC4-3F54DDFB3D64}"/>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13236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able&#10;&#10;Description automatically generated">
            <a:extLst>
              <a:ext uri="{FF2B5EF4-FFF2-40B4-BE49-F238E27FC236}">
                <a16:creationId xmlns:a16="http://schemas.microsoft.com/office/drawing/2014/main" id="{39F0C156-CBE2-8AB1-6A0E-89C70704F087}"/>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9217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448-7F49-6F2D-356C-E7926AD216CE}"/>
              </a:ext>
            </a:extLst>
          </p:cNvPr>
          <p:cNvSpPr>
            <a:spLocks noGrp="1"/>
          </p:cNvSpPr>
          <p:nvPr>
            <p:ph type="title"/>
          </p:nvPr>
        </p:nvSpPr>
        <p:spPr>
          <a:xfrm>
            <a:off x="838200" y="112206"/>
            <a:ext cx="10515600" cy="656279"/>
          </a:xfrm>
        </p:spPr>
        <p:txBody>
          <a:bodyPr>
            <a:normAutofit/>
          </a:bodyPr>
          <a:lstStyle/>
          <a:p>
            <a:pPr algn="ctr"/>
            <a:r>
              <a:rPr lang="en-US" sz="2800" dirty="0"/>
              <a:t>How does the popularity of products change throughout the year?</a:t>
            </a:r>
          </a:p>
        </p:txBody>
      </p:sp>
      <p:pic>
        <p:nvPicPr>
          <p:cNvPr id="7" name="Picture 6">
            <a:extLst>
              <a:ext uri="{FF2B5EF4-FFF2-40B4-BE49-F238E27FC236}">
                <a16:creationId xmlns:a16="http://schemas.microsoft.com/office/drawing/2014/main" id="{ED1EED13-149D-268C-3D9D-9BAF3EE256FF}"/>
              </a:ext>
            </a:extLst>
          </p:cNvPr>
          <p:cNvPicPr>
            <a:picLocks noChangeAspect="1"/>
          </p:cNvPicPr>
          <p:nvPr/>
        </p:nvPicPr>
        <p:blipFill>
          <a:blip r:embed="rId2"/>
          <a:stretch>
            <a:fillRect/>
          </a:stretch>
        </p:blipFill>
        <p:spPr>
          <a:xfrm>
            <a:off x="646061" y="627467"/>
            <a:ext cx="10899877" cy="6118327"/>
          </a:xfrm>
          <a:prstGeom prst="rect">
            <a:avLst/>
          </a:prstGeom>
        </p:spPr>
      </p:pic>
    </p:spTree>
    <p:extLst>
      <p:ext uri="{BB962C8B-B14F-4D97-AF65-F5344CB8AC3E}">
        <p14:creationId xmlns:p14="http://schemas.microsoft.com/office/powerpoint/2010/main" val="201084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92ED1-DE57-8B90-922A-198F9C330F12}"/>
              </a:ext>
            </a:extLst>
          </p:cNvPr>
          <p:cNvPicPr>
            <a:picLocks noChangeAspect="1"/>
          </p:cNvPicPr>
          <p:nvPr/>
        </p:nvPicPr>
        <p:blipFill>
          <a:blip r:embed="rId2"/>
          <a:stretch>
            <a:fillRect/>
          </a:stretch>
        </p:blipFill>
        <p:spPr>
          <a:xfrm>
            <a:off x="0" y="509976"/>
            <a:ext cx="6096000" cy="3403640"/>
          </a:xfrm>
          <a:prstGeom prst="rect">
            <a:avLst/>
          </a:prstGeom>
        </p:spPr>
      </p:pic>
      <p:pic>
        <p:nvPicPr>
          <p:cNvPr id="7" name="Picture 6">
            <a:extLst>
              <a:ext uri="{FF2B5EF4-FFF2-40B4-BE49-F238E27FC236}">
                <a16:creationId xmlns:a16="http://schemas.microsoft.com/office/drawing/2014/main" id="{0E5FE5AC-AB24-BFA4-99FB-E6F00AFD1FEB}"/>
              </a:ext>
            </a:extLst>
          </p:cNvPr>
          <p:cNvPicPr>
            <a:picLocks noChangeAspect="1"/>
          </p:cNvPicPr>
          <p:nvPr/>
        </p:nvPicPr>
        <p:blipFill>
          <a:blip r:embed="rId3"/>
          <a:stretch>
            <a:fillRect/>
          </a:stretch>
        </p:blipFill>
        <p:spPr>
          <a:xfrm>
            <a:off x="6270770" y="509976"/>
            <a:ext cx="5804498" cy="3267312"/>
          </a:xfrm>
          <a:prstGeom prst="rect">
            <a:avLst/>
          </a:prstGeom>
        </p:spPr>
      </p:pic>
      <p:pic>
        <p:nvPicPr>
          <p:cNvPr id="9" name="Picture 8">
            <a:extLst>
              <a:ext uri="{FF2B5EF4-FFF2-40B4-BE49-F238E27FC236}">
                <a16:creationId xmlns:a16="http://schemas.microsoft.com/office/drawing/2014/main" id="{6E74378C-34FD-88DA-1EFE-A625EA112AD9}"/>
              </a:ext>
            </a:extLst>
          </p:cNvPr>
          <p:cNvPicPr>
            <a:picLocks noChangeAspect="1"/>
          </p:cNvPicPr>
          <p:nvPr/>
        </p:nvPicPr>
        <p:blipFill>
          <a:blip r:embed="rId4"/>
          <a:stretch>
            <a:fillRect/>
          </a:stretch>
        </p:blipFill>
        <p:spPr>
          <a:xfrm>
            <a:off x="3466806" y="4016282"/>
            <a:ext cx="5069657" cy="2841718"/>
          </a:xfrm>
          <a:prstGeom prst="rect">
            <a:avLst/>
          </a:prstGeom>
        </p:spPr>
      </p:pic>
      <p:sp>
        <p:nvSpPr>
          <p:cNvPr id="2" name="Title 1">
            <a:extLst>
              <a:ext uri="{FF2B5EF4-FFF2-40B4-BE49-F238E27FC236}">
                <a16:creationId xmlns:a16="http://schemas.microsoft.com/office/drawing/2014/main" id="{E9E1E923-7DA4-A822-6E05-746EBC343CA7}"/>
              </a:ext>
            </a:extLst>
          </p:cNvPr>
          <p:cNvSpPr>
            <a:spLocks noGrp="1"/>
          </p:cNvSpPr>
          <p:nvPr>
            <p:ph type="title"/>
          </p:nvPr>
        </p:nvSpPr>
        <p:spPr>
          <a:xfrm>
            <a:off x="743834" y="0"/>
            <a:ext cx="10515600" cy="656279"/>
          </a:xfrm>
        </p:spPr>
        <p:txBody>
          <a:bodyPr>
            <a:normAutofit/>
          </a:bodyPr>
          <a:lstStyle/>
          <a:p>
            <a:pPr algn="ctr"/>
            <a:r>
              <a:rPr lang="en-US" sz="2800" dirty="0"/>
              <a:t>Examples of filtering by certain products</a:t>
            </a:r>
          </a:p>
        </p:txBody>
      </p:sp>
    </p:spTree>
    <p:extLst>
      <p:ext uri="{BB962C8B-B14F-4D97-AF65-F5344CB8AC3E}">
        <p14:creationId xmlns:p14="http://schemas.microsoft.com/office/powerpoint/2010/main" val="424189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CB0813-95AE-BA6A-2FBC-92EF23F663CA}"/>
              </a:ext>
            </a:extLst>
          </p:cNvPr>
          <p:cNvSpPr txBox="1">
            <a:spLocks/>
          </p:cNvSpPr>
          <p:nvPr/>
        </p:nvSpPr>
        <p:spPr>
          <a:xfrm>
            <a:off x="838200" y="112206"/>
            <a:ext cx="10515600" cy="6562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How does the popularity of products change throughout the year, per country?</a:t>
            </a:r>
          </a:p>
        </p:txBody>
      </p:sp>
      <p:pic>
        <p:nvPicPr>
          <p:cNvPr id="6" name="Picture 5">
            <a:extLst>
              <a:ext uri="{FF2B5EF4-FFF2-40B4-BE49-F238E27FC236}">
                <a16:creationId xmlns:a16="http://schemas.microsoft.com/office/drawing/2014/main" id="{EA795F39-57F4-D564-69AE-B694CF3B6558}"/>
              </a:ext>
            </a:extLst>
          </p:cNvPr>
          <p:cNvPicPr>
            <a:picLocks noChangeAspect="1"/>
          </p:cNvPicPr>
          <p:nvPr/>
        </p:nvPicPr>
        <p:blipFill>
          <a:blip r:embed="rId2"/>
          <a:stretch>
            <a:fillRect/>
          </a:stretch>
        </p:blipFill>
        <p:spPr>
          <a:xfrm>
            <a:off x="0" y="616548"/>
            <a:ext cx="12192000" cy="5624903"/>
          </a:xfrm>
          <a:prstGeom prst="rect">
            <a:avLst/>
          </a:prstGeom>
        </p:spPr>
      </p:pic>
    </p:spTree>
    <p:extLst>
      <p:ext uri="{BB962C8B-B14F-4D97-AF65-F5344CB8AC3E}">
        <p14:creationId xmlns:p14="http://schemas.microsoft.com/office/powerpoint/2010/main" val="134220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ECA17-B11A-153D-00DB-19F0A577F331}"/>
              </a:ext>
            </a:extLst>
          </p:cNvPr>
          <p:cNvPicPr>
            <a:picLocks noChangeAspect="1"/>
          </p:cNvPicPr>
          <p:nvPr/>
        </p:nvPicPr>
        <p:blipFill>
          <a:blip r:embed="rId2"/>
          <a:stretch>
            <a:fillRect/>
          </a:stretch>
        </p:blipFill>
        <p:spPr>
          <a:xfrm>
            <a:off x="0" y="702411"/>
            <a:ext cx="12192000" cy="5618346"/>
          </a:xfrm>
          <a:prstGeom prst="rect">
            <a:avLst/>
          </a:prstGeom>
        </p:spPr>
      </p:pic>
    </p:spTree>
    <p:extLst>
      <p:ext uri="{BB962C8B-B14F-4D97-AF65-F5344CB8AC3E}">
        <p14:creationId xmlns:p14="http://schemas.microsoft.com/office/powerpoint/2010/main" val="63190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4094</TotalTime>
  <Words>186</Words>
  <Application>Microsoft Office PowerPoint</Application>
  <PresentationFormat>Widescreen</PresentationFormat>
  <Paragraphs>20</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Project 2</vt:lpstr>
      <vt:lpstr>What Categories see the most Sales?</vt:lpstr>
      <vt:lpstr>PowerPoint Presentation</vt:lpstr>
      <vt:lpstr>PowerPoint Presentation</vt:lpstr>
      <vt:lpstr>PowerPoint Presentation</vt:lpstr>
      <vt:lpstr>How does the popularity of products change throughout the year?</vt:lpstr>
      <vt:lpstr>Examples of filtering by certain products</vt:lpstr>
      <vt:lpstr>PowerPoint Presentation</vt:lpstr>
      <vt:lpstr>PowerPoint Presentation</vt:lpstr>
      <vt:lpstr>Example of filtering by a specific country and product</vt:lpstr>
      <vt:lpstr>Which locations see the highest traffic of sales..</vt:lpstr>
      <vt:lpstr>PowerPoint Presentation</vt:lpstr>
      <vt:lpstr>By website</vt:lpstr>
      <vt:lpstr>PowerPoint Presentation</vt:lpstr>
      <vt:lpstr>PowerPoint Presentation</vt:lpstr>
      <vt:lpstr>PowerPoint Presentation</vt:lpstr>
      <vt:lpstr>PowerPoint Presentation</vt:lpstr>
      <vt:lpstr>PowerPoint Presentation</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Gomez, Antonio</dc:creator>
  <cp:lastModifiedBy>Robert Pierce Riggs</cp:lastModifiedBy>
  <cp:revision>13</cp:revision>
  <dcterms:created xsi:type="dcterms:W3CDTF">2024-08-09T18:14:29Z</dcterms:created>
  <dcterms:modified xsi:type="dcterms:W3CDTF">2024-08-12T22:03:33Z</dcterms:modified>
</cp:coreProperties>
</file>